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607" y="2639020"/>
            <a:ext cx="4919186" cy="295155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2422088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Importance of Heart Health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793790" y="4718685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healthy heart is the foundation for overall well-being. By understanding the factors that influence heart health, we can take proactive steps to prevent and manage heart-related conditions, leading to a longer, more vibrant life.</a:t>
            </a:r>
            <a:endParaRPr lang="en-US" sz="1786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5486400" cy="8229600"/>
          </a:xfrm>
          <a:prstGeom prst="roundRect">
            <a:avLst>
              <a:gd name="adj" fmla="val 2977"/>
            </a:avLst>
          </a:prstGeom>
          <a:solidFill>
            <a:srgbClr val="E5E0DF"/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21920" y="121920"/>
            <a:ext cx="1223248" cy="152400"/>
          </a:xfrm>
          <a:prstGeom prst="roundRect">
            <a:avLst>
              <a:gd name="adj" fmla="val 36000"/>
            </a:avLst>
          </a:prstGeom>
          <a:solidFill>
            <a:srgbClr val="FED7D7"/>
          </a:solidFill>
          <a:ln/>
        </p:spPr>
      </p:sp>
      <p:sp>
        <p:nvSpPr>
          <p:cNvPr id="8" name="Text 3"/>
          <p:cNvSpPr/>
          <p:nvPr/>
        </p:nvSpPr>
        <p:spPr>
          <a:xfrm>
            <a:off x="182880" y="143232"/>
            <a:ext cx="1101328" cy="109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864"/>
              </a:lnSpc>
              <a:buNone/>
            </a:pPr>
            <a:r>
              <a:rPr lang="en-US" sz="720" dirty="0">
                <a:solidFill>
                  <a:srgbClr val="822727"/>
                </a:solidFill>
                <a:latin typeface="Inter, sans-serif" pitchFamily="34" charset="0"/>
                <a:ea typeface="Inter, sans-serif" pitchFamily="34" charset="-122"/>
                <a:cs typeface="Inter, sans-serif" pitchFamily="34" charset="-120"/>
              </a:rPr>
              <a:t> Error uploading image.</a:t>
            </a:r>
            <a:endParaRPr lang="en-US" sz="72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47042"/>
            <a:ext cx="91440" cy="9144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80190" y="1641158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Factors Affecting Heart Health</a:t>
            </a:r>
            <a:endParaRPr lang="en-US" sz="4465" dirty="0"/>
          </a:p>
        </p:txBody>
      </p:sp>
      <p:sp>
        <p:nvSpPr>
          <p:cNvPr id="11" name="Text 5"/>
          <p:cNvSpPr/>
          <p:nvPr/>
        </p:nvSpPr>
        <p:spPr>
          <a:xfrm>
            <a:off x="6280190" y="3625691"/>
            <a:ext cx="215038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Diet</a:t>
            </a:r>
            <a:endParaRPr lang="en-US" sz="2233" dirty="0"/>
          </a:p>
        </p:txBody>
      </p:sp>
      <p:sp>
        <p:nvSpPr>
          <p:cNvPr id="12" name="Text 6"/>
          <p:cNvSpPr/>
          <p:nvPr/>
        </p:nvSpPr>
        <p:spPr>
          <a:xfrm>
            <a:off x="6280190" y="4206835"/>
            <a:ext cx="2150388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balanced, nutrient-rich diet low in saturated and trans fats can promote heart health.</a:t>
            </a:r>
            <a:endParaRPr lang="en-US" sz="1786" dirty="0"/>
          </a:p>
        </p:txBody>
      </p:sp>
      <p:sp>
        <p:nvSpPr>
          <p:cNvPr id="13" name="Text 7"/>
          <p:cNvSpPr/>
          <p:nvPr/>
        </p:nvSpPr>
        <p:spPr>
          <a:xfrm>
            <a:off x="8991600" y="3625691"/>
            <a:ext cx="214955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Exercise</a:t>
            </a:r>
            <a:endParaRPr lang="en-US" sz="2233" dirty="0"/>
          </a:p>
        </p:txBody>
      </p:sp>
      <p:sp>
        <p:nvSpPr>
          <p:cNvPr id="14" name="Text 8"/>
          <p:cNvSpPr/>
          <p:nvPr/>
        </p:nvSpPr>
        <p:spPr>
          <a:xfrm>
            <a:off x="8991600" y="4206835"/>
            <a:ext cx="2149554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Regular physical activity helps maintain a healthy weight and improve cardiovascular function.</a:t>
            </a:r>
            <a:endParaRPr lang="en-US" sz="1786" dirty="0"/>
          </a:p>
        </p:txBody>
      </p:sp>
      <p:sp>
        <p:nvSpPr>
          <p:cNvPr id="15" name="Text 9"/>
          <p:cNvSpPr/>
          <p:nvPr/>
        </p:nvSpPr>
        <p:spPr>
          <a:xfrm>
            <a:off x="11702177" y="3625691"/>
            <a:ext cx="214955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Stress</a:t>
            </a:r>
            <a:endParaRPr lang="en-US" sz="2233" dirty="0"/>
          </a:p>
        </p:txBody>
      </p:sp>
      <p:sp>
        <p:nvSpPr>
          <p:cNvPr id="16" name="Text 10"/>
          <p:cNvSpPr/>
          <p:nvPr/>
        </p:nvSpPr>
        <p:spPr>
          <a:xfrm>
            <a:off x="11702177" y="4206835"/>
            <a:ext cx="2149554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Chronic stress can increase inflammation and negatively impact heart health.</a:t>
            </a:r>
            <a:endParaRPr lang="en-US" sz="1786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6259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65496" y="436602"/>
            <a:ext cx="7114461" cy="496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07"/>
              </a:lnSpc>
              <a:buNone/>
            </a:pPr>
            <a:r>
              <a:rPr lang="en-US" sz="312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Attributes and Descriptions</a:t>
            </a:r>
            <a:endParaRPr lang="en-US" sz="3126" dirty="0"/>
          </a:p>
        </p:txBody>
      </p:sp>
      <p:sp>
        <p:nvSpPr>
          <p:cNvPr id="5" name="Shape 2"/>
          <p:cNvSpPr/>
          <p:nvPr/>
        </p:nvSpPr>
        <p:spPr>
          <a:xfrm>
            <a:off x="2065496" y="1170861"/>
            <a:ext cx="10499288" cy="6755130"/>
          </a:xfrm>
          <a:prstGeom prst="roundRect">
            <a:avLst>
              <a:gd name="adj" fmla="val 98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73116" y="1178481"/>
            <a:ext cx="10484048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31946" y="1281351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477720" y="1281351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patient's age in years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2073116" y="1638300"/>
            <a:ext cx="10484048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31946" y="1741170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Sex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477720" y="1741170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patient's gender (male or female)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2073116" y="2098119"/>
            <a:ext cx="10484048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31946" y="2200989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Chest Pain Type(cp)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477720" y="2200989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type of chest pain experienced by the patient (4 values)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2073116" y="2557939"/>
            <a:ext cx="10484048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231946" y="2660809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Resting Blood Pressure(trestbps)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477720" y="2660809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patient's resting blood pressure level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2073116" y="3017758"/>
            <a:ext cx="10484048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231946" y="3120628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Serum Cholesterol in mg/dl(chol)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477720" y="3120628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patient's serum cholesterol level in milligrams per deciliter</a:t>
            </a:r>
            <a:endParaRPr lang="en-US" sz="1250" dirty="0"/>
          </a:p>
        </p:txBody>
      </p:sp>
      <p:sp>
        <p:nvSpPr>
          <p:cNvPr id="21" name="Shape 18"/>
          <p:cNvSpPr/>
          <p:nvPr/>
        </p:nvSpPr>
        <p:spPr>
          <a:xfrm>
            <a:off x="2073116" y="3477578"/>
            <a:ext cx="10484048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2231946" y="3580448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Fasting Blood Sugar (fbs)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477720" y="3580448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Whether the patient's fasting blood sugar is greater than 120 mg/dl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2073116" y="3937397"/>
            <a:ext cx="10484048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231946" y="4040267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Resting elecrocardiogram(restecg)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7477720" y="4040267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results of the patient's resting electrocardiogram (values 0, 1, 2)</a:t>
            </a:r>
            <a:endParaRPr lang="en-US" sz="1250" dirty="0"/>
          </a:p>
        </p:txBody>
      </p:sp>
      <p:sp>
        <p:nvSpPr>
          <p:cNvPr id="27" name="Shape 24"/>
          <p:cNvSpPr/>
          <p:nvPr/>
        </p:nvSpPr>
        <p:spPr>
          <a:xfrm>
            <a:off x="2073116" y="4397216"/>
            <a:ext cx="10484048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2231946" y="4500086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Maximum heart rate achieved(Thalach)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7477720" y="4500086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maximum heart rate the patient achieved during the test</a:t>
            </a:r>
            <a:endParaRPr lang="en-US" sz="1250" dirty="0"/>
          </a:p>
        </p:txBody>
      </p:sp>
      <p:sp>
        <p:nvSpPr>
          <p:cNvPr id="30" name="Shape 27"/>
          <p:cNvSpPr/>
          <p:nvPr/>
        </p:nvSpPr>
        <p:spPr>
          <a:xfrm>
            <a:off x="2073116" y="4857036"/>
            <a:ext cx="10484048" cy="7138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2231946" y="4959906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Exercise induced Angina(Exang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7477720" y="4959906"/>
            <a:ext cx="4920734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Whether the patient experienced angina (chest pain) induced by exercise</a:t>
            </a:r>
            <a:endParaRPr lang="en-US" sz="1250" dirty="0"/>
          </a:p>
        </p:txBody>
      </p:sp>
      <p:sp>
        <p:nvSpPr>
          <p:cNvPr id="33" name="Shape 30"/>
          <p:cNvSpPr/>
          <p:nvPr/>
        </p:nvSpPr>
        <p:spPr>
          <a:xfrm>
            <a:off x="2073116" y="5570934"/>
            <a:ext cx="10484048" cy="7138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2231946" y="5673804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Old Peak </a:t>
            </a:r>
            <a:endParaRPr lang="en-US" sz="1250" dirty="0"/>
          </a:p>
        </p:txBody>
      </p:sp>
      <p:sp>
        <p:nvSpPr>
          <p:cNvPr id="35" name="Text 32"/>
          <p:cNvSpPr/>
          <p:nvPr/>
        </p:nvSpPr>
        <p:spPr>
          <a:xfrm>
            <a:off x="7477720" y="5673804"/>
            <a:ext cx="4920734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amount of ST segment depression induced by exercise relative to rest</a:t>
            </a:r>
            <a:endParaRPr lang="en-US" sz="1250" dirty="0"/>
          </a:p>
        </p:txBody>
      </p:sp>
      <p:sp>
        <p:nvSpPr>
          <p:cNvPr id="36" name="Shape 33"/>
          <p:cNvSpPr/>
          <p:nvPr/>
        </p:nvSpPr>
        <p:spPr>
          <a:xfrm>
            <a:off x="2073116" y="6284833"/>
            <a:ext cx="10484048" cy="4598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2231946" y="6387703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Slope</a:t>
            </a:r>
            <a:endParaRPr lang="en-US" sz="1250" dirty="0"/>
          </a:p>
        </p:txBody>
      </p:sp>
      <p:sp>
        <p:nvSpPr>
          <p:cNvPr id="38" name="Text 35"/>
          <p:cNvSpPr/>
          <p:nvPr/>
        </p:nvSpPr>
        <p:spPr>
          <a:xfrm>
            <a:off x="7477720" y="6387703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slope of the peak exercise ST segment</a:t>
            </a:r>
            <a:endParaRPr lang="en-US" sz="1250" dirty="0"/>
          </a:p>
        </p:txBody>
      </p:sp>
      <p:sp>
        <p:nvSpPr>
          <p:cNvPr id="39" name="Shape 36"/>
          <p:cNvSpPr/>
          <p:nvPr/>
        </p:nvSpPr>
        <p:spPr>
          <a:xfrm>
            <a:off x="2073116" y="6744653"/>
            <a:ext cx="10484048" cy="4598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2231946" y="6847523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Number of major vessels(ca)</a:t>
            </a:r>
            <a:endParaRPr lang="en-US" sz="1250" dirty="0"/>
          </a:p>
        </p:txBody>
      </p:sp>
      <p:sp>
        <p:nvSpPr>
          <p:cNvPr id="41" name="Text 38"/>
          <p:cNvSpPr/>
          <p:nvPr/>
        </p:nvSpPr>
        <p:spPr>
          <a:xfrm>
            <a:off x="7477720" y="6847523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number of major vessels (0-3) colored by flourosopy</a:t>
            </a:r>
            <a:endParaRPr lang="en-US" sz="1250" dirty="0"/>
          </a:p>
        </p:txBody>
      </p:sp>
      <p:sp>
        <p:nvSpPr>
          <p:cNvPr id="42" name="Shape 39"/>
          <p:cNvSpPr/>
          <p:nvPr/>
        </p:nvSpPr>
        <p:spPr>
          <a:xfrm>
            <a:off x="2073116" y="7204472"/>
            <a:ext cx="10484048" cy="7138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3" name="Text 40"/>
          <p:cNvSpPr/>
          <p:nvPr/>
        </p:nvSpPr>
        <p:spPr>
          <a:xfrm>
            <a:off x="2231946" y="7307342"/>
            <a:ext cx="4920734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Thal</a:t>
            </a:r>
            <a:endParaRPr lang="en-US" sz="1250" dirty="0"/>
          </a:p>
        </p:txBody>
      </p:sp>
      <p:sp>
        <p:nvSpPr>
          <p:cNvPr id="44" name="Text 41"/>
          <p:cNvSpPr/>
          <p:nvPr/>
        </p:nvSpPr>
        <p:spPr>
          <a:xfrm>
            <a:off x="7477720" y="7307342"/>
            <a:ext cx="4920734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Thal parameter indicating the type of heart defect (0 = normal, 1 = fixed defect, 2 = reversable defect)</a:t>
            </a:r>
            <a:endParaRPr lang="en-US" sz="1250" dirty="0"/>
          </a:p>
        </p:txBody>
      </p:sp>
      <p:pic>
        <p:nvPicPr>
          <p:cNvPr id="4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29916" y="506492"/>
            <a:ext cx="4601289" cy="5751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29"/>
              </a:lnSpc>
              <a:buNone/>
            </a:pPr>
            <a:endParaRPr lang="en-US" sz="3623" dirty="0"/>
          </a:p>
        </p:txBody>
      </p:sp>
      <p:sp>
        <p:nvSpPr>
          <p:cNvPr id="5" name="Text 2"/>
          <p:cNvSpPr/>
          <p:nvPr/>
        </p:nvSpPr>
        <p:spPr>
          <a:xfrm>
            <a:off x="1229916" y="1541621"/>
            <a:ext cx="3302318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64"/>
              </a:lnSpc>
              <a:buNone/>
            </a:pPr>
            <a:r>
              <a:rPr lang="en-US" sz="181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Heart disease rate by gender</a:t>
            </a:r>
            <a:endParaRPr lang="en-US" sz="181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6" y="2036207"/>
            <a:ext cx="4341257" cy="4106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29916" y="6349841"/>
            <a:ext cx="2300645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64"/>
              </a:lnSpc>
              <a:buNone/>
            </a:pPr>
            <a:endParaRPr lang="en-US" sz="1812" dirty="0"/>
          </a:p>
        </p:txBody>
      </p:sp>
      <p:sp>
        <p:nvSpPr>
          <p:cNvPr id="8" name="Text 4"/>
          <p:cNvSpPr/>
          <p:nvPr/>
        </p:nvSpPr>
        <p:spPr>
          <a:xfrm>
            <a:off x="1229916" y="6821329"/>
            <a:ext cx="5860733" cy="736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98"/>
              </a:lnSpc>
              <a:buNone/>
            </a:pPr>
            <a:r>
              <a:rPr lang="en-US" sz="18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chart shows that males are more likely affected by heart disease than women.</a:t>
            </a:r>
            <a:endParaRPr lang="en-US" sz="1812" dirty="0"/>
          </a:p>
        </p:txBody>
      </p:sp>
      <p:sp>
        <p:nvSpPr>
          <p:cNvPr id="9" name="Text 5"/>
          <p:cNvSpPr/>
          <p:nvPr/>
        </p:nvSpPr>
        <p:spPr>
          <a:xfrm>
            <a:off x="7547134" y="1541621"/>
            <a:ext cx="2300645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64"/>
              </a:lnSpc>
              <a:buNone/>
            </a:pPr>
            <a:r>
              <a:rPr lang="en-US" sz="181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distribution</a:t>
            </a:r>
            <a:endParaRPr lang="en-US" sz="1812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134" y="2036207"/>
            <a:ext cx="4336852" cy="410658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47134" y="6349841"/>
            <a:ext cx="2300645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64"/>
              </a:lnSpc>
              <a:buNone/>
            </a:pPr>
            <a:endParaRPr lang="en-US" sz="1812" dirty="0"/>
          </a:p>
        </p:txBody>
      </p:sp>
      <p:sp>
        <p:nvSpPr>
          <p:cNvPr id="12" name="Text 7"/>
          <p:cNvSpPr/>
          <p:nvPr/>
        </p:nvSpPr>
        <p:spPr>
          <a:xfrm>
            <a:off x="7547134" y="6821329"/>
            <a:ext cx="5860733" cy="736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98"/>
              </a:lnSpc>
              <a:buNone/>
            </a:pPr>
            <a:r>
              <a:rPr lang="en-US" sz="18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chart gives an analysis that people of age between 55-65 have more heart diseases.</a:t>
            </a:r>
            <a:endParaRPr lang="en-US" sz="1812" dirty="0"/>
          </a:p>
        </p:txBody>
      </p:sp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70873" y="502682"/>
            <a:ext cx="4570333" cy="571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98"/>
              </a:lnSpc>
              <a:buNone/>
            </a:pPr>
            <a:endParaRPr lang="en-US" sz="3599" dirty="0"/>
          </a:p>
        </p:txBody>
      </p:sp>
      <p:sp>
        <p:nvSpPr>
          <p:cNvPr id="5" name="Text 2"/>
          <p:cNvSpPr/>
          <p:nvPr/>
        </p:nvSpPr>
        <p:spPr>
          <a:xfrm>
            <a:off x="1270873" y="1530906"/>
            <a:ext cx="4219932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9"/>
              </a:lnSpc>
              <a:buNone/>
            </a:pPr>
            <a:r>
              <a:rPr lang="en-US" sz="179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Cholestrol by heart disease diagnosis</a:t>
            </a:r>
            <a:endParaRPr lang="en-US" sz="179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73" y="2022038"/>
            <a:ext cx="4278868" cy="40789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873" y="6306622"/>
            <a:ext cx="2742247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9"/>
              </a:lnSpc>
              <a:buNone/>
            </a:pPr>
            <a:endParaRPr lang="en-US" sz="2159" dirty="0"/>
          </a:p>
        </p:txBody>
      </p:sp>
      <p:sp>
        <p:nvSpPr>
          <p:cNvPr id="8" name="Text 4"/>
          <p:cNvSpPr/>
          <p:nvPr/>
        </p:nvSpPr>
        <p:spPr>
          <a:xfrm>
            <a:off x="1270873" y="6832044"/>
            <a:ext cx="5821323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79"/>
              </a:lnSpc>
              <a:buNone/>
            </a:pPr>
            <a:r>
              <a:rPr lang="en-US" sz="179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shows that people having high cholestrol between 200-250 have more heart diseases.</a:t>
            </a:r>
            <a:endParaRPr lang="en-US" sz="1799" dirty="0"/>
          </a:p>
        </p:txBody>
      </p:sp>
      <p:sp>
        <p:nvSpPr>
          <p:cNvPr id="9" name="Text 5"/>
          <p:cNvSpPr/>
          <p:nvPr/>
        </p:nvSpPr>
        <p:spPr>
          <a:xfrm>
            <a:off x="7545824" y="1530906"/>
            <a:ext cx="4422696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9"/>
              </a:lnSpc>
              <a:buNone/>
            </a:pPr>
            <a:r>
              <a:rPr lang="en-US" sz="179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Heart disease rates by chest pain types</a:t>
            </a:r>
            <a:endParaRPr lang="en-US" sz="1799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824" y="2022038"/>
            <a:ext cx="4288274" cy="407908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45824" y="6306741"/>
            <a:ext cx="2742247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9"/>
              </a:lnSpc>
              <a:buNone/>
            </a:pPr>
            <a:endParaRPr lang="en-US" sz="2159" dirty="0"/>
          </a:p>
        </p:txBody>
      </p:sp>
      <p:sp>
        <p:nvSpPr>
          <p:cNvPr id="12" name="Text 7"/>
          <p:cNvSpPr/>
          <p:nvPr/>
        </p:nvSpPr>
        <p:spPr>
          <a:xfrm>
            <a:off x="7545824" y="6832163"/>
            <a:ext cx="5821323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79"/>
              </a:lnSpc>
              <a:buNone/>
            </a:pPr>
            <a:r>
              <a:rPr lang="en-US" sz="179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People having chest pain type 0 has more heart disease rate.</a:t>
            </a:r>
            <a:endParaRPr lang="en-US" sz="1799" dirty="0"/>
          </a:p>
        </p:txBody>
      </p:sp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70873" y="502682"/>
            <a:ext cx="4570333" cy="571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98"/>
              </a:lnSpc>
              <a:buNone/>
            </a:pPr>
            <a:endParaRPr lang="en-US" sz="3599" dirty="0"/>
          </a:p>
        </p:txBody>
      </p:sp>
      <p:sp>
        <p:nvSpPr>
          <p:cNvPr id="5" name="Text 2"/>
          <p:cNvSpPr/>
          <p:nvPr/>
        </p:nvSpPr>
        <p:spPr>
          <a:xfrm>
            <a:off x="1270873" y="1530906"/>
            <a:ext cx="4032290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9"/>
              </a:lnSpc>
              <a:buNone/>
            </a:pPr>
            <a:r>
              <a:rPr lang="en-US" sz="179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Resting blood pressure distribution</a:t>
            </a:r>
            <a:endParaRPr lang="en-US" sz="179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73" y="2022038"/>
            <a:ext cx="4083248" cy="40790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873" y="6306741"/>
            <a:ext cx="2742247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9"/>
              </a:lnSpc>
              <a:buNone/>
            </a:pPr>
            <a:endParaRPr lang="en-US" sz="2159" dirty="0"/>
          </a:p>
        </p:txBody>
      </p:sp>
      <p:sp>
        <p:nvSpPr>
          <p:cNvPr id="8" name="Text 4"/>
          <p:cNvSpPr/>
          <p:nvPr/>
        </p:nvSpPr>
        <p:spPr>
          <a:xfrm>
            <a:off x="1270873" y="6832163"/>
            <a:ext cx="5821323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79"/>
              </a:lnSpc>
              <a:buNone/>
            </a:pPr>
            <a:r>
              <a:rPr lang="en-US" sz="179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People having high blood pressure are more likely to be afftected by heart stroke.</a:t>
            </a:r>
            <a:endParaRPr lang="en-US" sz="1799" dirty="0"/>
          </a:p>
        </p:txBody>
      </p:sp>
      <p:sp>
        <p:nvSpPr>
          <p:cNvPr id="9" name="Text 5"/>
          <p:cNvSpPr/>
          <p:nvPr/>
        </p:nvSpPr>
        <p:spPr>
          <a:xfrm>
            <a:off x="7545824" y="1530906"/>
            <a:ext cx="4319230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49"/>
              </a:lnSpc>
              <a:buNone/>
            </a:pPr>
            <a:r>
              <a:rPr lang="en-US" sz="179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Maximum heart rate by heart disease </a:t>
            </a:r>
            <a:endParaRPr lang="en-US" sz="1799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824" y="2022038"/>
            <a:ext cx="4128611" cy="40789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45824" y="6306622"/>
            <a:ext cx="2742247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9"/>
              </a:lnSpc>
              <a:buNone/>
            </a:pPr>
            <a:endParaRPr lang="en-US" sz="2159" dirty="0"/>
          </a:p>
        </p:txBody>
      </p:sp>
      <p:sp>
        <p:nvSpPr>
          <p:cNvPr id="12" name="Text 7"/>
          <p:cNvSpPr/>
          <p:nvPr/>
        </p:nvSpPr>
        <p:spPr>
          <a:xfrm>
            <a:off x="7545824" y="6832044"/>
            <a:ext cx="5821323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79"/>
              </a:lnSpc>
              <a:buNone/>
            </a:pPr>
            <a:r>
              <a:rPr lang="en-US" sz="179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chart shows that person having more heart rate are more prone to heart disease.</a:t>
            </a:r>
            <a:endParaRPr lang="en-US" sz="1799" dirty="0"/>
          </a:p>
        </p:txBody>
      </p:sp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29834" y="657106"/>
            <a:ext cx="4374475" cy="546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06"/>
              </a:lnSpc>
              <a:buNone/>
            </a:pPr>
            <a:endParaRPr lang="en-US" sz="3445" dirty="0"/>
          </a:p>
        </p:txBody>
      </p:sp>
      <p:sp>
        <p:nvSpPr>
          <p:cNvPr id="5" name="Text 2"/>
          <p:cNvSpPr/>
          <p:nvPr/>
        </p:nvSpPr>
        <p:spPr>
          <a:xfrm>
            <a:off x="1529834" y="1641158"/>
            <a:ext cx="3099078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53"/>
              </a:lnSpc>
              <a:buNone/>
            </a:pPr>
            <a:r>
              <a:rPr lang="en-US" sz="172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v/s maximum heart rate</a:t>
            </a:r>
            <a:endParaRPr lang="en-US" sz="172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34" y="2111335"/>
            <a:ext cx="3936087" cy="39041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29834" y="6212324"/>
            <a:ext cx="2624614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3"/>
              </a:lnSpc>
              <a:buNone/>
            </a:pPr>
            <a:endParaRPr lang="en-US" sz="2067" dirty="0"/>
          </a:p>
        </p:txBody>
      </p:sp>
      <p:sp>
        <p:nvSpPr>
          <p:cNvPr id="8" name="Text 4"/>
          <p:cNvSpPr/>
          <p:nvPr/>
        </p:nvSpPr>
        <p:spPr>
          <a:xfrm>
            <a:off x="1529834" y="6715244"/>
            <a:ext cx="5571887" cy="5467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53"/>
              </a:lnSpc>
              <a:buNone/>
            </a:pPr>
            <a:r>
              <a:rPr lang="en-US" sz="172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reference to this data, as age of a person increase there is a steady increase in heart rate.</a:t>
            </a:r>
            <a:endParaRPr lang="en-US" sz="1722" dirty="0"/>
          </a:p>
        </p:txBody>
      </p:sp>
      <p:sp>
        <p:nvSpPr>
          <p:cNvPr id="9" name="Text 5"/>
          <p:cNvSpPr/>
          <p:nvPr/>
        </p:nvSpPr>
        <p:spPr>
          <a:xfrm>
            <a:off x="7536061" y="1641158"/>
            <a:ext cx="3992761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53"/>
              </a:lnSpc>
              <a:buNone/>
            </a:pPr>
            <a:r>
              <a:rPr lang="en-US" sz="172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Resting blood pressure v/s cholestrol</a:t>
            </a:r>
            <a:endParaRPr lang="en-US" sz="1722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061" y="2111335"/>
            <a:ext cx="4016097" cy="390417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36061" y="6212324"/>
            <a:ext cx="2624614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3"/>
              </a:lnSpc>
              <a:buNone/>
            </a:pPr>
            <a:endParaRPr lang="en-US" sz="2067" dirty="0"/>
          </a:p>
        </p:txBody>
      </p:sp>
      <p:sp>
        <p:nvSpPr>
          <p:cNvPr id="12" name="Text 7"/>
          <p:cNvSpPr/>
          <p:nvPr/>
        </p:nvSpPr>
        <p:spPr>
          <a:xfrm>
            <a:off x="7536061" y="6715244"/>
            <a:ext cx="5571887" cy="699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56"/>
              </a:lnSpc>
              <a:buNone/>
            </a:pPr>
            <a:r>
              <a:rPr lang="en-US" sz="172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According to this chart people having cholestrol between 200-300 are having more resting blood pressure.</a:t>
            </a:r>
            <a:endParaRPr lang="en-US" sz="1722" dirty="0"/>
          </a:p>
        </p:txBody>
      </p:sp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065967"/>
            <a:ext cx="11517749" cy="6097548"/>
          </a:xfrm>
          <a:prstGeom prst="rect">
            <a:avLst/>
          </a:prstGeom>
        </p:spPr>
      </p:pic>
      <p:pic>
        <p:nvPicPr>
          <p:cNvPr id="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293" y="2008823"/>
            <a:ext cx="4991695" cy="421183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2468" y="854988"/>
            <a:ext cx="6627019" cy="6182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69"/>
              </a:lnSpc>
              <a:buNone/>
            </a:pPr>
            <a:r>
              <a:rPr lang="en-US" sz="389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Next Steps</a:t>
            </a:r>
            <a:endParaRPr lang="en-US" sz="3895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8" y="1769983"/>
            <a:ext cx="989290" cy="158293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978462" y="1967746"/>
            <a:ext cx="2473404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5"/>
              </a:lnSpc>
              <a:buNone/>
            </a:pPr>
            <a:r>
              <a:rPr lang="en-US" sz="194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Risks</a:t>
            </a:r>
            <a:endParaRPr lang="en-US" sz="1948" dirty="0"/>
          </a:p>
        </p:txBody>
      </p:sp>
      <p:sp>
        <p:nvSpPr>
          <p:cNvPr id="9" name="Text 3"/>
          <p:cNvSpPr/>
          <p:nvPr/>
        </p:nvSpPr>
        <p:spPr>
          <a:xfrm>
            <a:off x="1978462" y="2395538"/>
            <a:ext cx="6473071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3"/>
              </a:lnSpc>
              <a:buNone/>
            </a:pPr>
            <a:r>
              <a:rPr lang="en-US" sz="155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personal risk factors and their potential impact on heart health.</a:t>
            </a:r>
            <a:endParaRPr lang="en-US" sz="1558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8" y="3352919"/>
            <a:ext cx="989290" cy="158293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978462" y="3550682"/>
            <a:ext cx="2657475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5"/>
              </a:lnSpc>
              <a:buNone/>
            </a:pPr>
            <a:r>
              <a:rPr lang="en-US" sz="194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Adopt Healthy Habits</a:t>
            </a:r>
            <a:endParaRPr lang="en-US" sz="1948" dirty="0"/>
          </a:p>
        </p:txBody>
      </p:sp>
      <p:sp>
        <p:nvSpPr>
          <p:cNvPr id="12" name="Text 5"/>
          <p:cNvSpPr/>
          <p:nvPr/>
        </p:nvSpPr>
        <p:spPr>
          <a:xfrm>
            <a:off x="1978462" y="3978473"/>
            <a:ext cx="6473071" cy="633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93"/>
              </a:lnSpc>
              <a:buNone/>
            </a:pPr>
            <a:r>
              <a:rPr lang="en-US" sz="155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a balanced diet, regular exercise, and effective stress management strategies.</a:t>
            </a:r>
            <a:endParaRPr lang="en-US" sz="1558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68" y="4935855"/>
            <a:ext cx="989290" cy="158293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978462" y="5133618"/>
            <a:ext cx="2877264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35"/>
              </a:lnSpc>
              <a:buNone/>
            </a:pPr>
            <a:r>
              <a:rPr lang="en-US" sz="194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Monitoring</a:t>
            </a:r>
            <a:endParaRPr lang="en-US" sz="1948" dirty="0"/>
          </a:p>
        </p:txBody>
      </p:sp>
      <p:sp>
        <p:nvSpPr>
          <p:cNvPr id="15" name="Text 7"/>
          <p:cNvSpPr/>
          <p:nvPr/>
        </p:nvSpPr>
        <p:spPr>
          <a:xfrm>
            <a:off x="1978462" y="5561409"/>
            <a:ext cx="6473071" cy="633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93"/>
              </a:lnSpc>
              <a:buNone/>
            </a:pPr>
            <a:r>
              <a:rPr lang="en-US" sz="155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Regularly monitor heart health metrics and consult with healthcare professionals.</a:t>
            </a:r>
            <a:endParaRPr lang="en-US" sz="1558" dirty="0"/>
          </a:p>
        </p:txBody>
      </p:sp>
      <p:sp>
        <p:nvSpPr>
          <p:cNvPr id="16" name="Text 8"/>
          <p:cNvSpPr/>
          <p:nvPr/>
        </p:nvSpPr>
        <p:spPr>
          <a:xfrm>
            <a:off x="692468" y="6741319"/>
            <a:ext cx="7759065" cy="633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3"/>
              </a:lnSpc>
              <a:buNone/>
            </a:pPr>
            <a:r>
              <a:rPr lang="en-US" sz="155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taking a proactive approach to heart health, individuals can empower themselves to live longer, healthier lives.</a:t>
            </a:r>
            <a:endParaRPr lang="en-US" sz="1558" dirty="0"/>
          </a:p>
        </p:txBody>
      </p:sp>
      <p:pic>
        <p:nvPicPr>
          <p:cNvPr id="17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2024-07-22T17:49:26Z</dcterms:created>
  <dcterms:modified xsi:type="dcterms:W3CDTF">2024-07-22T17:49:26Z</dcterms:modified>
</cp:coreProperties>
</file>